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4"/>
  </p:sldMasterIdLst>
  <p:notesMasterIdLst>
    <p:notesMasterId r:id="rId42"/>
  </p:notesMasterIdLst>
  <p:sldIdLst>
    <p:sldId id="305" r:id="rId5"/>
    <p:sldId id="315" r:id="rId6"/>
    <p:sldId id="321" r:id="rId7"/>
    <p:sldId id="326" r:id="rId8"/>
    <p:sldId id="334" r:id="rId9"/>
    <p:sldId id="327" r:id="rId10"/>
    <p:sldId id="349" r:id="rId11"/>
    <p:sldId id="337" r:id="rId12"/>
    <p:sldId id="373" r:id="rId13"/>
    <p:sldId id="372" r:id="rId14"/>
    <p:sldId id="371" r:id="rId15"/>
    <p:sldId id="370" r:id="rId16"/>
    <p:sldId id="369" r:id="rId17"/>
    <p:sldId id="368" r:id="rId18"/>
    <p:sldId id="331" r:id="rId19"/>
    <p:sldId id="340" r:id="rId20"/>
    <p:sldId id="329" r:id="rId21"/>
    <p:sldId id="333" r:id="rId22"/>
    <p:sldId id="339" r:id="rId23"/>
    <p:sldId id="343" r:id="rId24"/>
    <p:sldId id="344" r:id="rId25"/>
    <p:sldId id="345" r:id="rId26"/>
    <p:sldId id="346" r:id="rId27"/>
    <p:sldId id="287" r:id="rId28"/>
    <p:sldId id="265" r:id="rId29"/>
    <p:sldId id="328" r:id="rId30"/>
    <p:sldId id="338" r:id="rId31"/>
    <p:sldId id="379" r:id="rId32"/>
    <p:sldId id="378" r:id="rId33"/>
    <p:sldId id="377" r:id="rId34"/>
    <p:sldId id="376" r:id="rId35"/>
    <p:sldId id="375" r:id="rId36"/>
    <p:sldId id="374" r:id="rId37"/>
    <p:sldId id="336" r:id="rId38"/>
    <p:sldId id="335" r:id="rId39"/>
    <p:sldId id="341" r:id="rId40"/>
    <p:sldId id="34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1" d="100"/>
          <a:sy n="101" d="100"/>
        </p:scale>
        <p:origin x="918" y="108"/>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370F9-8EC1-46F2-B013-E0333A151ADE}" type="datetimeFigureOut">
              <a:rPr lang="en-US" smtClean="0"/>
              <a:t>3/27/2022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F36D6-94CE-4B84-B503-A2CA6CB514AD}" type="slidenum">
              <a:rPr lang="en-US" smtClean="0"/>
              <a:t>‹#›</a:t>
            </a:fld>
            <a:endParaRPr lang="en-US"/>
          </a:p>
        </p:txBody>
      </p:sp>
    </p:spTree>
    <p:extLst>
      <p:ext uri="{BB962C8B-B14F-4D97-AF65-F5344CB8AC3E}">
        <p14:creationId xmlns:p14="http://schemas.microsoft.com/office/powerpoint/2010/main" val="750488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07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Lubbock and San Antonio failed the Dickey Fuller test for each allegation type so to make the data stationary we took the log and difference the data. Austin passed so we didn’t have to transform the data.  We originally tried to work with the Houston area but we got not get the physical allegation to be stationary even after taking the log and differencing the data. </a:t>
            </a:r>
          </a:p>
        </p:txBody>
      </p:sp>
      <p:sp>
        <p:nvSpPr>
          <p:cNvPr id="4" name="Slide Number Placeholder 3"/>
          <p:cNvSpPr>
            <a:spLocks noGrp="1"/>
          </p:cNvSpPr>
          <p:nvPr>
            <p:ph type="sldNum" sz="quarter" idx="5"/>
          </p:nvPr>
        </p:nvSpPr>
        <p:spPr/>
        <p:txBody>
          <a:bodyPr/>
          <a:lstStyle/>
          <a:p>
            <a:fld id="{5D1F36D6-94CE-4B84-B503-A2CA6CB514AD}" type="slidenum">
              <a:rPr lang="en-US" smtClean="0"/>
              <a:t>19</a:t>
            </a:fld>
            <a:endParaRPr lang="en-US"/>
          </a:p>
        </p:txBody>
      </p:sp>
    </p:spTree>
    <p:extLst>
      <p:ext uri="{BB962C8B-B14F-4D97-AF65-F5344CB8AC3E}">
        <p14:creationId xmlns:p14="http://schemas.microsoft.com/office/powerpoint/2010/main" val="136901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84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56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4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96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dedb116d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dedb116d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49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95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50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30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52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78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587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46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51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3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71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614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186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570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928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742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828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721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02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283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48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1885752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6"/>
            <a:ext cx="10515600" cy="71824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212574"/>
            <a:ext cx="10515600" cy="4964389"/>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15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791505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79245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655111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04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a:xfrm>
            <a:off x="838200" y="365126"/>
            <a:ext cx="10515600" cy="748058"/>
          </a:xfr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390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norm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376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6"/>
            <a:ext cx="10515600" cy="787814"/>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371600"/>
            <a:ext cx="10515600" cy="4809744"/>
          </a:xfrm>
        </p:spPr>
        <p:txBody>
          <a:bodyPr/>
          <a:lstStyle>
            <a:lvl1pPr marL="0" indent="0">
              <a:buNone/>
              <a:defRPr/>
            </a:lvl1pPr>
          </a:lstStyle>
          <a:p>
            <a:endParaRPr lang="en-US"/>
          </a:p>
        </p:txBody>
      </p:sp>
    </p:spTree>
    <p:extLst>
      <p:ext uri="{BB962C8B-B14F-4D97-AF65-F5344CB8AC3E}">
        <p14:creationId xmlns:p14="http://schemas.microsoft.com/office/powerpoint/2010/main" val="992995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a:p>
        </p:txBody>
      </p:sp>
    </p:spTree>
    <p:extLst>
      <p:ext uri="{BB962C8B-B14F-4D97-AF65-F5344CB8AC3E}">
        <p14:creationId xmlns:p14="http://schemas.microsoft.com/office/powerpoint/2010/main" val="2004892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3939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570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a:p>
        </p:txBody>
      </p:sp>
    </p:spTree>
    <p:extLst>
      <p:ext uri="{BB962C8B-B14F-4D97-AF65-F5344CB8AC3E}">
        <p14:creationId xmlns:p14="http://schemas.microsoft.com/office/powerpoint/2010/main" val="161380698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375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a:p>
        </p:txBody>
      </p:sp>
    </p:spTree>
    <p:extLst>
      <p:ext uri="{BB962C8B-B14F-4D97-AF65-F5344CB8AC3E}">
        <p14:creationId xmlns:p14="http://schemas.microsoft.com/office/powerpoint/2010/main" val="3890447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600">
                <a:solidFill>
                  <a:schemeClr val="tx1"/>
                </a:solidFill>
              </a:defRPr>
            </a:lvl1pPr>
          </a:lstStyle>
          <a:p>
            <a:endParaRPr lang="en-US"/>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410675216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600">
                <a:solidFill>
                  <a:schemeClr val="tx1"/>
                </a:solidFill>
              </a:defRPr>
            </a:lvl1pPr>
          </a:lstStyle>
          <a:p>
            <a:endParaRPr lang="en-US"/>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132808302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46249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82943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40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0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201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39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4678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3/27/2022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cxnSp>
        <p:nvCxnSpPr>
          <p:cNvPr id="8" name="Straight Connector 3">
            <a:extLst>
              <a:ext uri="{FF2B5EF4-FFF2-40B4-BE49-F238E27FC236}">
                <a16:creationId xmlns:a16="http://schemas.microsoft.com/office/drawing/2014/main" id="{DDED5356-0405-4032-8AF3-E6C682B509D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9" name="TextBox 4">
            <a:extLst>
              <a:ext uri="{FF2B5EF4-FFF2-40B4-BE49-F238E27FC236}">
                <a16:creationId xmlns:a16="http://schemas.microsoft.com/office/drawing/2014/main" id="{78594709-2F7E-44B3-BE96-426A6525D355}"/>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100">
                <a:solidFill>
                  <a:schemeClr val="tx2"/>
                </a:solidFill>
                <a:latin typeface="Sherman Serif Book" pitchFamily="2" charset="77"/>
                <a:ea typeface="Sherman Serif Book" pitchFamily="2" charset="77"/>
                <a:cs typeface="Verdana" panose="020B0604030504040204" pitchFamily="34" charset="0"/>
              </a:rPr>
              <a:t>Syracuse University</a:t>
            </a:r>
          </a:p>
        </p:txBody>
      </p:sp>
      <p:sp>
        <p:nvSpPr>
          <p:cNvPr id="10" name="TextBox 5">
            <a:extLst>
              <a:ext uri="{FF2B5EF4-FFF2-40B4-BE49-F238E27FC236}">
                <a16:creationId xmlns:a16="http://schemas.microsoft.com/office/drawing/2014/main" id="{A7B7671F-B333-424A-A144-794C266FB7E5}"/>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1000" b="0" smtClean="0">
                <a:solidFill>
                  <a:schemeClr val="tx2"/>
                </a:solidFill>
                <a:latin typeface="Sherman Sans Book" pitchFamily="2" charset="77"/>
                <a:ea typeface="Sherman Sans Book" pitchFamily="2" charset="77"/>
                <a:cs typeface="Verdana" panose="020B0604030504040204" pitchFamily="34" charset="0"/>
              </a:rPr>
              <a:t>‹#›</a:t>
            </a:fld>
            <a:endParaRPr lang="en-US" sz="1000" b="0">
              <a:solidFill>
                <a:schemeClr val="tx2"/>
              </a:solidFill>
              <a:latin typeface="Sherman Sans Book" pitchFamily="2" charset="77"/>
              <a:ea typeface="Sherman Sans Book" pitchFamily="2" charset="77"/>
              <a:cs typeface="Verdana" panose="020B0604030504040204" pitchFamily="34" charset="0"/>
            </a:endParaRPr>
          </a:p>
        </p:txBody>
      </p:sp>
    </p:spTree>
    <p:extLst>
      <p:ext uri="{BB962C8B-B14F-4D97-AF65-F5344CB8AC3E}">
        <p14:creationId xmlns:p14="http://schemas.microsoft.com/office/powerpoint/2010/main" val="288571909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664" r:id="rId21"/>
    <p:sldLayoutId id="2147483666"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8" r:id="rId31"/>
    <p:sldLayoutId id="2147483679" r:id="rId32"/>
    <p:sldLayoutId id="2147483680" r:id="rId33"/>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331759" y="1465263"/>
            <a:ext cx="4473288" cy="3373437"/>
          </a:xfrm>
        </p:spPr>
        <p:txBody>
          <a:bodyPr vert="horz" lIns="0" tIns="45720" rIns="0" bIns="45720" rtlCol="0" anchor="b">
            <a:noAutofit/>
          </a:bodyPr>
          <a:lstStyle/>
          <a:p>
            <a:pPr algn="ctr"/>
            <a:r>
              <a:rPr lang="en-US" sz="3600" dirty="0">
                <a:latin typeface="Sherman Sans Book"/>
              </a:rPr>
              <a:t>IST 718 Big Data</a:t>
            </a:r>
            <a:br>
              <a:rPr lang="en-US" sz="3600" dirty="0">
                <a:latin typeface="Sherman Sans Book"/>
              </a:rPr>
            </a:br>
            <a:br>
              <a:rPr lang="en-US" sz="3600" dirty="0">
                <a:latin typeface="Sherman Sans Book"/>
              </a:rPr>
            </a:br>
            <a:r>
              <a:rPr lang="en-US" sz="3600" dirty="0">
                <a:latin typeface="Sherman Sans Book"/>
              </a:rPr>
              <a:t>Texas Adult Protective Services Operations</a:t>
            </a:r>
            <a:br>
              <a:rPr lang="en-US" sz="3600" dirty="0">
                <a:latin typeface="Sherman Sans Book"/>
              </a:rPr>
            </a:br>
            <a:br>
              <a:rPr lang="en-US" sz="3600" dirty="0">
                <a:latin typeface="Sherman Sans Book"/>
              </a:rPr>
            </a:br>
            <a:r>
              <a:rPr lang="en-US" sz="2800" dirty="0">
                <a:latin typeface="Sherman Sans Book"/>
              </a:rPr>
              <a:t>Final Project</a:t>
            </a:r>
            <a:endParaRPr lang="en-US" sz="3600" dirty="0">
              <a:latin typeface="Sherman Sans Book"/>
            </a:endParaRP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478272" y="5357495"/>
            <a:ext cx="4390103" cy="1076960"/>
          </a:xfrm>
        </p:spPr>
        <p:txBody>
          <a:bodyPr vert="horz" lIns="0" tIns="45720" rIns="0" bIns="45720" rtlCol="0" anchor="t">
            <a:noAutofit/>
          </a:bodyPr>
          <a:lstStyle/>
          <a:p>
            <a:pPr>
              <a:spcBef>
                <a:spcPts val="600"/>
              </a:spcBef>
            </a:pPr>
            <a:r>
              <a:rPr lang="en-US" sz="2600" b="1" dirty="0">
                <a:solidFill>
                  <a:schemeClr val="bg1"/>
                </a:solidFill>
                <a:latin typeface="Sherman Sans Book"/>
                <a:cs typeface="Verdana"/>
              </a:rPr>
              <a:t>Michael Farrell</a:t>
            </a:r>
            <a:br>
              <a:rPr lang="en-US" sz="2600" b="1" dirty="0">
                <a:solidFill>
                  <a:schemeClr val="bg1"/>
                </a:solidFill>
                <a:latin typeface="Sherman Sans Book"/>
                <a:cs typeface="Verdana"/>
              </a:rPr>
            </a:br>
            <a:r>
              <a:rPr lang="en-US" sz="2600" b="1" dirty="0">
                <a:solidFill>
                  <a:schemeClr val="bg1"/>
                </a:solidFill>
                <a:latin typeface="Sherman Sans Book"/>
                <a:cs typeface="Verdana"/>
              </a:rPr>
              <a:t>Thomas Morey</a:t>
            </a:r>
            <a:br>
              <a:rPr lang="en-US" sz="2600" b="1" dirty="0">
                <a:solidFill>
                  <a:schemeClr val="bg1"/>
                </a:solidFill>
                <a:latin typeface="Sherman Sans Book"/>
                <a:cs typeface="Verdana"/>
              </a:rPr>
            </a:br>
            <a:r>
              <a:rPr lang="en-US" sz="2600" b="1" dirty="0">
                <a:solidFill>
                  <a:schemeClr val="bg1"/>
                </a:solidFill>
                <a:latin typeface="Sherman Sans Book"/>
                <a:cs typeface="Verdana"/>
              </a:rPr>
              <a:t>Cal Wardell</a:t>
            </a:r>
          </a:p>
          <a:p>
            <a:endParaRPr lang="en-US" sz="2600" dirty="0"/>
          </a:p>
        </p:txBody>
      </p:sp>
      <p:sp>
        <p:nvSpPr>
          <p:cNvPr id="6" name="Picture Placeholder 5">
            <a:extLst>
              <a:ext uri="{FF2B5EF4-FFF2-40B4-BE49-F238E27FC236}">
                <a16:creationId xmlns:a16="http://schemas.microsoft.com/office/drawing/2014/main" id="{595F77E2-AF84-47DB-847C-A3857CB70A6C}"/>
              </a:ext>
              <a:ext uri="{C183D7F6-B498-43B3-948B-1728B52AA6E4}">
                <adec:decorative xmlns:adec="http://schemas.microsoft.com/office/drawing/2017/decorative" val="1"/>
              </a:ext>
            </a:extLst>
          </p:cNvPr>
          <p:cNvSpPr>
            <a:spLocks noGrp="1"/>
          </p:cNvSpPr>
          <p:nvPr>
            <p:ph type="pic" sz="quarter" idx="10"/>
          </p:nvPr>
        </p:nvSpPr>
        <p:spPr>
          <a:xfrm flipH="1">
            <a:off x="12191999" y="0"/>
            <a:ext cx="45719" cy="6858000"/>
          </a:xfrm>
        </p:spPr>
      </p:sp>
      <p:pic>
        <p:nvPicPr>
          <p:cNvPr id="7" name="Picture 6">
            <a:extLst>
              <a:ext uri="{FF2B5EF4-FFF2-40B4-BE49-F238E27FC236}">
                <a16:creationId xmlns:a16="http://schemas.microsoft.com/office/drawing/2014/main" id="{2785A330-E31B-4C92-8610-686ED3F0BA53}"/>
              </a:ext>
            </a:extLst>
          </p:cNvPr>
          <p:cNvPicPr>
            <a:picLocks noChangeAspect="1"/>
          </p:cNvPicPr>
          <p:nvPr/>
        </p:nvPicPr>
        <p:blipFill rotWithShape="1">
          <a:blip r:embed="rId3"/>
          <a:srcRect l="45547" t="40802" r="30547" b="17587"/>
          <a:stretch/>
        </p:blipFill>
        <p:spPr>
          <a:xfrm>
            <a:off x="5503085" y="895276"/>
            <a:ext cx="5416462" cy="5067448"/>
          </a:xfrm>
          <a:prstGeom prst="rect">
            <a:avLst/>
          </a:prstGeom>
        </p:spPr>
      </p:pic>
    </p:spTree>
    <p:extLst>
      <p:ext uri="{BB962C8B-B14F-4D97-AF65-F5344CB8AC3E}">
        <p14:creationId xmlns:p14="http://schemas.microsoft.com/office/powerpoint/2010/main" val="170849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D933A-B7C5-8F6A-EDAD-CC5947D04BC3}"/>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4" name="Picture 4" descr="Chart, bar chart, histogram&#10;&#10;Description automatically generated">
            <a:extLst>
              <a:ext uri="{FF2B5EF4-FFF2-40B4-BE49-F238E27FC236}">
                <a16:creationId xmlns:a16="http://schemas.microsoft.com/office/drawing/2014/main" id="{996A3E70-B690-7A3E-EAF0-BE58CFF1E529}"/>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59251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C642-1BCB-A804-3EF0-5797B5768D48}"/>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8" name="Picture 8" descr="Chart, bar chart&#10;&#10;Description automatically generated">
            <a:extLst>
              <a:ext uri="{FF2B5EF4-FFF2-40B4-BE49-F238E27FC236}">
                <a16:creationId xmlns:a16="http://schemas.microsoft.com/office/drawing/2014/main" id="{65A7B047-6C36-C502-75BC-DE1E4347A783}"/>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269153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E6B9-ACEC-1B9E-4964-8296367391E4}"/>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56F0B3E9-B2E7-1D2F-133B-8556A04A489A}"/>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1227464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A32E-AC4C-2CF3-9EB2-F8A9CB5EB7FC}"/>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35350C4C-A075-38B7-49C3-65918C20AA4F}"/>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89045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47AC-5AB1-AD25-2310-13E5AD01EBAC}"/>
              </a:ext>
            </a:extLst>
          </p:cNvPr>
          <p:cNvSpPr>
            <a:spLocks noGrp="1"/>
          </p:cNvSpPr>
          <p:nvPr>
            <p:ph type="title"/>
          </p:nvPr>
        </p:nvSpPr>
        <p:spPr/>
        <p:txBody>
          <a:bodyPr>
            <a:normAutofit fontScale="90000"/>
          </a:bodyPr>
          <a:lstStyle/>
          <a:p>
            <a:r>
              <a:rPr lang="en-US" dirty="0">
                <a:latin typeface="Sherman Sans Book"/>
              </a:rPr>
              <a:t>Analysis</a:t>
            </a:r>
          </a:p>
          <a:p>
            <a:endParaRPr lang="en-US" dirty="0"/>
          </a:p>
        </p:txBody>
      </p:sp>
      <p:pic>
        <p:nvPicPr>
          <p:cNvPr id="4" name="Picture 4" descr="Chart, bar chart&#10;&#10;Description automatically generated">
            <a:extLst>
              <a:ext uri="{FF2B5EF4-FFF2-40B4-BE49-F238E27FC236}">
                <a16:creationId xmlns:a16="http://schemas.microsoft.com/office/drawing/2014/main" id="{9A54CED1-3223-834D-11E1-E9339C967CE5}"/>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300378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Lubbock Model Results</a:t>
            </a:r>
            <a:endParaRPr lang="en-US" dirty="0">
              <a:latin typeface="Copperplate Gothic Bold" panose="020E0705020206020404" pitchFamily="34" charset="0"/>
            </a:endParaRPr>
          </a:p>
        </p:txBody>
      </p:sp>
      <p:pic>
        <p:nvPicPr>
          <p:cNvPr id="7" name="Content Placeholder 6" descr="A picture containing text&#10;&#10;Description automatically generated">
            <a:extLst>
              <a:ext uri="{FF2B5EF4-FFF2-40B4-BE49-F238E27FC236}">
                <a16:creationId xmlns:a16="http://schemas.microsoft.com/office/drawing/2014/main" id="{9F7318B1-1C9A-4C14-A548-2B72F65B37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223" y="2376532"/>
            <a:ext cx="8687553" cy="2636748"/>
          </a:xfrm>
        </p:spPr>
      </p:pic>
    </p:spTree>
    <p:extLst>
      <p:ext uri="{BB962C8B-B14F-4D97-AF65-F5344CB8AC3E}">
        <p14:creationId xmlns:p14="http://schemas.microsoft.com/office/powerpoint/2010/main" val="278808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A596-671A-4BDE-94EB-2E7BCB67F5A6}"/>
              </a:ext>
            </a:extLst>
          </p:cNvPr>
          <p:cNvSpPr>
            <a:spLocks noGrp="1"/>
          </p:cNvSpPr>
          <p:nvPr>
            <p:ph type="title"/>
          </p:nvPr>
        </p:nvSpPr>
        <p:spPr>
          <a:xfrm>
            <a:off x="838200" y="138789"/>
            <a:ext cx="10515600" cy="718240"/>
          </a:xfrm>
        </p:spPr>
        <p:txBody>
          <a:bodyPr>
            <a:normAutofit fontScale="90000"/>
          </a:bodyPr>
          <a:lstStyle/>
          <a:p>
            <a:r>
              <a:rPr lang="en-US" dirty="0">
                <a:latin typeface="Copperplate Gothic Bold" panose="020E0705020206020404" pitchFamily="34" charset="0"/>
              </a:rPr>
              <a:t>TESTING MODEL LUBBOCK</a:t>
            </a:r>
          </a:p>
        </p:txBody>
      </p:sp>
      <p:pic>
        <p:nvPicPr>
          <p:cNvPr id="9" name="Content Placeholder 8" descr="Chart, line chart&#10;&#10;Description automatically generated">
            <a:extLst>
              <a:ext uri="{FF2B5EF4-FFF2-40B4-BE49-F238E27FC236}">
                <a16:creationId xmlns:a16="http://schemas.microsoft.com/office/drawing/2014/main" id="{2D659FAA-1CC6-452A-83A2-9B9850493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7909"/>
            <a:ext cx="8582025" cy="3377809"/>
          </a:xfrm>
        </p:spPr>
      </p:pic>
      <p:pic>
        <p:nvPicPr>
          <p:cNvPr id="11" name="Picture 10" descr="Chart, line chart&#10;&#10;Description automatically generated">
            <a:extLst>
              <a:ext uri="{FF2B5EF4-FFF2-40B4-BE49-F238E27FC236}">
                <a16:creationId xmlns:a16="http://schemas.microsoft.com/office/drawing/2014/main" id="{0E18D4EF-C903-4C37-97B7-D2ECED17552B}"/>
              </a:ext>
            </a:extLst>
          </p:cNvPr>
          <p:cNvPicPr>
            <a:picLocks noChangeAspect="1"/>
          </p:cNvPicPr>
          <p:nvPr/>
        </p:nvPicPr>
        <p:blipFill rotWithShape="1">
          <a:blip r:embed="rId3">
            <a:extLst>
              <a:ext uri="{28A0092B-C50C-407E-A947-70E740481C1C}">
                <a14:useLocalDpi xmlns:a14="http://schemas.microsoft.com/office/drawing/2010/main" val="0"/>
              </a:ext>
            </a:extLst>
          </a:blip>
          <a:srcRect l="6992" t="5291" r="6575" b="9061"/>
          <a:stretch/>
        </p:blipFill>
        <p:spPr>
          <a:xfrm>
            <a:off x="4095750" y="3429000"/>
            <a:ext cx="6829425" cy="2819400"/>
          </a:xfrm>
          <a:prstGeom prst="rect">
            <a:avLst/>
          </a:prstGeom>
        </p:spPr>
      </p:pic>
    </p:spTree>
    <p:extLst>
      <p:ext uri="{BB962C8B-B14F-4D97-AF65-F5344CB8AC3E}">
        <p14:creationId xmlns:p14="http://schemas.microsoft.com/office/powerpoint/2010/main" val="345958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4" name="Content Placeholder 3" descr="A picture containing rectangle&#10;&#10;Description automatically generated">
            <a:extLst>
              <a:ext uri="{FF2B5EF4-FFF2-40B4-BE49-F238E27FC236}">
                <a16:creationId xmlns:a16="http://schemas.microsoft.com/office/drawing/2014/main" id="{B4F2EC2B-46D4-4847-93BB-9B021D6893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95142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7" name="Content Placeholder 6" descr="A picture containing line chart&#10;&#10;Description automatically generated">
            <a:extLst>
              <a:ext uri="{FF2B5EF4-FFF2-40B4-BE49-F238E27FC236}">
                <a16:creationId xmlns:a16="http://schemas.microsoft.com/office/drawing/2014/main" id="{E4A38691-B095-4F29-8062-5117FC2145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953496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DCF3-9FD8-45FE-981F-CABADF76C10E}"/>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5" name="Content Placeholder 4" descr="Chart, histogram&#10;&#10;Description automatically generated">
            <a:extLst>
              <a:ext uri="{FF2B5EF4-FFF2-40B4-BE49-F238E27FC236}">
                <a16:creationId xmlns:a16="http://schemas.microsoft.com/office/drawing/2014/main" id="{71DC58D2-0FD7-4940-948D-4900480638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03891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fontScale="90000"/>
          </a:bodyPr>
          <a:lstStyle/>
          <a:p>
            <a:r>
              <a:rPr lang="en" dirty="0">
                <a:latin typeface="Copperplate Gothic Bold" panose="020E0705020206020404" pitchFamily="34" charset="0"/>
                <a:ea typeface="Lobster"/>
                <a:cs typeface="Lobster"/>
                <a:sym typeface="Lobster"/>
              </a:rPr>
              <a:t>Question</a:t>
            </a:r>
            <a:endParaRPr lang="en-US"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a:bodyPr>
          <a:lstStyle/>
          <a:p>
            <a:pPr algn="l"/>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 </a:t>
            </a:r>
            <a:r>
              <a:rPr lang="en-US" sz="3200" dirty="0"/>
              <a:t>What Does The Future Hold For Texas Protective Services? </a:t>
            </a:r>
            <a:endParaRPr lang="en-US" sz="1800" b="0" i="0" u="none" strike="noStrike" baseline="0" dirty="0">
              <a:solidFill>
                <a:srgbClr val="000000"/>
              </a:solidFill>
              <a:latin typeface="Times New Roman" panose="02020603050405020304" pitchFamily="18" charset="0"/>
            </a:endParaRPr>
          </a:p>
          <a:p>
            <a:r>
              <a:rPr lang="en-US" sz="2400" dirty="0">
                <a:solidFill>
                  <a:schemeClr val="tx1"/>
                </a:solidFill>
              </a:rPr>
              <a:t>The problem we are attempting to solve is can data provide the leadership with the necessary information needed to make operational and staffing decisions. </a:t>
            </a:r>
          </a:p>
          <a:p>
            <a:pPr fontAlgn="base"/>
            <a:r>
              <a:rPr lang="en-US" sz="2400" dirty="0">
                <a:solidFill>
                  <a:schemeClr val="tx1"/>
                </a:solidFill>
              </a:rPr>
              <a:t>Which areas have the highest need? </a:t>
            </a:r>
          </a:p>
          <a:p>
            <a:pPr fontAlgn="base"/>
            <a:r>
              <a:rPr lang="en-US" sz="2400" dirty="0">
                <a:solidFill>
                  <a:schemeClr val="tx1"/>
                </a:solidFill>
              </a:rPr>
              <a:t>What is the breakdown of the types/urgency of the cases? </a:t>
            </a:r>
          </a:p>
          <a:p>
            <a:pPr fontAlgn="base"/>
            <a:r>
              <a:rPr lang="en-US" sz="2400" dirty="0">
                <a:solidFill>
                  <a:schemeClr val="tx1"/>
                </a:solidFill>
              </a:rPr>
              <a:t>Is one ethnicity or gender more likely to need services? </a:t>
            </a:r>
          </a:p>
        </p:txBody>
      </p:sp>
    </p:spTree>
    <p:extLst>
      <p:ext uri="{BB962C8B-B14F-4D97-AF65-F5344CB8AC3E}">
        <p14:creationId xmlns:p14="http://schemas.microsoft.com/office/powerpoint/2010/main" val="4770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Austin Model Results</a:t>
            </a:r>
          </a:p>
        </p:txBody>
      </p:sp>
      <p:pic>
        <p:nvPicPr>
          <p:cNvPr id="11" name="Content Placeholder 10" descr="Text&#10;&#10;Description automatically generated">
            <a:extLst>
              <a:ext uri="{FF2B5EF4-FFF2-40B4-BE49-F238E27FC236}">
                <a16:creationId xmlns:a16="http://schemas.microsoft.com/office/drawing/2014/main" id="{1525F368-7F3B-4E69-92FA-8B44D448D8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414" y="2407015"/>
            <a:ext cx="9137172" cy="2575783"/>
          </a:xfrm>
        </p:spPr>
      </p:pic>
    </p:spTree>
    <p:extLst>
      <p:ext uri="{BB962C8B-B14F-4D97-AF65-F5344CB8AC3E}">
        <p14:creationId xmlns:p14="http://schemas.microsoft.com/office/powerpoint/2010/main" val="323799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Testing Model Austin</a:t>
            </a:r>
          </a:p>
        </p:txBody>
      </p:sp>
      <p:pic>
        <p:nvPicPr>
          <p:cNvPr id="8" name="Content Placeholder 7" descr="Chart, line chart&#10;&#10;Description automatically generated">
            <a:extLst>
              <a:ext uri="{FF2B5EF4-FFF2-40B4-BE49-F238E27FC236}">
                <a16:creationId xmlns:a16="http://schemas.microsoft.com/office/drawing/2014/main" id="{EBAE4971-D143-4ABC-BD7E-30DE3C3B22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098" y="811572"/>
            <a:ext cx="11515804" cy="3200298"/>
          </a:xfrm>
        </p:spPr>
      </p:pic>
      <p:pic>
        <p:nvPicPr>
          <p:cNvPr id="10" name="Picture 9" descr="Chart, line chart&#10;&#10;Description automatically generated">
            <a:extLst>
              <a:ext uri="{FF2B5EF4-FFF2-40B4-BE49-F238E27FC236}">
                <a16:creationId xmlns:a16="http://schemas.microsoft.com/office/drawing/2014/main" id="{E22F4B2C-410A-4315-988E-88F689509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098" y="3429000"/>
            <a:ext cx="11515804" cy="3200298"/>
          </a:xfrm>
          <a:prstGeom prst="rect">
            <a:avLst/>
          </a:prstGeom>
        </p:spPr>
      </p:pic>
    </p:spTree>
    <p:extLst>
      <p:ext uri="{BB962C8B-B14F-4D97-AF65-F5344CB8AC3E}">
        <p14:creationId xmlns:p14="http://schemas.microsoft.com/office/powerpoint/2010/main" val="262128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7" name="Content Placeholder 6" descr="Text&#10;&#10;Description automatically generated">
            <a:extLst>
              <a:ext uri="{FF2B5EF4-FFF2-40B4-BE49-F238E27FC236}">
                <a16:creationId xmlns:a16="http://schemas.microsoft.com/office/drawing/2014/main" id="{63F4F14C-B6DE-4923-B410-E3537F3094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pic>
        <p:nvPicPr>
          <p:cNvPr id="4" name="Picture 3" descr="Chart, line chart&#10;&#10;Description automatically generated">
            <a:extLst>
              <a:ext uri="{FF2B5EF4-FFF2-40B4-BE49-F238E27FC236}">
                <a16:creationId xmlns:a16="http://schemas.microsoft.com/office/drawing/2014/main" id="{4218C776-4B3D-4E6E-997F-77A4921B8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4825"/>
            <a:ext cx="12192000" cy="6096000"/>
          </a:xfrm>
          <a:prstGeom prst="rect">
            <a:avLst/>
          </a:prstGeom>
        </p:spPr>
      </p:pic>
    </p:spTree>
    <p:extLst>
      <p:ext uri="{BB962C8B-B14F-4D97-AF65-F5344CB8AC3E}">
        <p14:creationId xmlns:p14="http://schemas.microsoft.com/office/powerpoint/2010/main" val="81611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Text&#10;&#10;Description automatically generated">
            <a:extLst>
              <a:ext uri="{FF2B5EF4-FFF2-40B4-BE49-F238E27FC236}">
                <a16:creationId xmlns:a16="http://schemas.microsoft.com/office/drawing/2014/main" id="{5CECE077-1ADC-47D7-B0B6-760CB8406C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14989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3B17D-3AB8-204D-9A80-49201BCC3961}"/>
              </a:ext>
            </a:extLst>
          </p:cNvPr>
          <p:cNvSpPr>
            <a:spLocks noGrp="1"/>
          </p:cNvSpPr>
          <p:nvPr>
            <p:ph type="title"/>
          </p:nvPr>
        </p:nvSpPr>
        <p:spPr>
          <a:xfrm>
            <a:off x="844877" y="373637"/>
            <a:ext cx="9848715" cy="763600"/>
          </a:xfrm>
        </p:spPr>
        <p:txBody>
          <a:bodyPr>
            <a:noAutofit/>
          </a:bodyPr>
          <a:lstStyle/>
          <a:p>
            <a:pPr algn="ctr"/>
            <a:r>
              <a:rPr lang="en" sz="3200" dirty="0">
                <a:latin typeface="Copperplate Gothic Bold" panose="020E0705020206020404" pitchFamily="34" charset="0"/>
                <a:sym typeface="Lobster"/>
              </a:rPr>
              <a:t>Techniques &amp; Conclusion</a:t>
            </a:r>
            <a:endParaRPr lang="en-US" sz="3200" dirty="0">
              <a:latin typeface="Copperplate Gothic Bold" panose="020E0705020206020404" pitchFamily="34" charset="0"/>
            </a:endParaRPr>
          </a:p>
        </p:txBody>
      </p:sp>
    </p:spTree>
    <p:extLst>
      <p:ext uri="{BB962C8B-B14F-4D97-AF65-F5344CB8AC3E}">
        <p14:creationId xmlns:p14="http://schemas.microsoft.com/office/powerpoint/2010/main" val="286989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1247400" y="2062633"/>
            <a:ext cx="5101200" cy="763600"/>
          </a:xfrm>
          <a:prstGeom prst="rect">
            <a:avLst/>
          </a:prstGeom>
        </p:spPr>
        <p:txBody>
          <a:bodyPr spcFirstLastPara="1" vert="horz" wrap="square" lIns="121900" tIns="121900" rIns="121900" bIns="121900" rtlCol="0" anchor="t" anchorCtr="0">
            <a:noAutofit/>
          </a:bodyPr>
          <a:lstStyle/>
          <a:p>
            <a:pPr>
              <a:buSzPts val="990"/>
            </a:pPr>
            <a:r>
              <a:rPr lang="en" sz="5627"/>
              <a:t>Questions?</a:t>
            </a:r>
            <a:endParaRPr sz="5627"/>
          </a:p>
        </p:txBody>
      </p:sp>
      <p:pic>
        <p:nvPicPr>
          <p:cNvPr id="3" name="Picture 2">
            <a:extLst>
              <a:ext uri="{FF2B5EF4-FFF2-40B4-BE49-F238E27FC236}">
                <a16:creationId xmlns:a16="http://schemas.microsoft.com/office/drawing/2014/main" id="{DAFEB42D-41F1-49EB-9AFD-2AB00238C112}"/>
              </a:ext>
            </a:extLst>
          </p:cNvPr>
          <p:cNvPicPr>
            <a:picLocks noChangeAspect="1"/>
          </p:cNvPicPr>
          <p:nvPr/>
        </p:nvPicPr>
        <p:blipFill rotWithShape="1">
          <a:blip r:embed="rId3"/>
          <a:srcRect l="45547" t="40802" r="30547" b="17587"/>
          <a:stretch/>
        </p:blipFill>
        <p:spPr>
          <a:xfrm>
            <a:off x="5553074" y="963782"/>
            <a:ext cx="4905375" cy="45892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Analyses</a:t>
            </a:r>
            <a:endParaRPr lang="en-US" dirty="0">
              <a:latin typeface="Copperplate Gothic Bold" panose="020E0705020206020404" pitchFamily="34" charset="0"/>
            </a:endParaRPr>
          </a:p>
        </p:txBody>
      </p:sp>
      <p:pic>
        <p:nvPicPr>
          <p:cNvPr id="5" name="Content Placeholder 4">
            <a:extLst>
              <a:ext uri="{FF2B5EF4-FFF2-40B4-BE49-F238E27FC236}">
                <a16:creationId xmlns:a16="http://schemas.microsoft.com/office/drawing/2014/main" id="{5CFE396D-6A42-4519-853C-03F08DCB6559}"/>
              </a:ext>
            </a:extLst>
          </p:cNvPr>
          <p:cNvPicPr>
            <a:picLocks noGrp="1" noChangeAspect="1"/>
          </p:cNvPicPr>
          <p:nvPr>
            <p:ph idx="1"/>
          </p:nvPr>
        </p:nvPicPr>
        <p:blipFill>
          <a:blip r:embed="rId3"/>
          <a:stretch>
            <a:fillRect/>
          </a:stretch>
        </p:blipFill>
        <p:spPr>
          <a:xfrm>
            <a:off x="3333456" y="1432467"/>
            <a:ext cx="4210638" cy="3610479"/>
          </a:xfrm>
        </p:spPr>
      </p:pic>
    </p:spTree>
    <p:extLst>
      <p:ext uri="{BB962C8B-B14F-4D97-AF65-F5344CB8AC3E}">
        <p14:creationId xmlns:p14="http://schemas.microsoft.com/office/powerpoint/2010/main" val="169154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8050-8B52-4472-80AB-6C2957DC3477}"/>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9" name="Content Placeholder 8" descr="Chart, histogram&#10;&#10;Description automatically generated">
            <a:extLst>
              <a:ext uri="{FF2B5EF4-FFF2-40B4-BE49-F238E27FC236}">
                <a16:creationId xmlns:a16="http://schemas.microsoft.com/office/drawing/2014/main" id="{14F1A45C-B0DD-42C9-8F9D-91910CD25C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08799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FADC-2733-FD4F-52CE-9F96A1AB4144}"/>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8" name="Picture 8" descr="Chart, bar chart, histogram&#10;&#10;Description automatically generated">
            <a:extLst>
              <a:ext uri="{FF2B5EF4-FFF2-40B4-BE49-F238E27FC236}">
                <a16:creationId xmlns:a16="http://schemas.microsoft.com/office/drawing/2014/main" id="{7437A34E-7FA6-2F44-C171-2DC43C335352}"/>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1686772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F6E5F-A241-33C6-D827-CA699EC1627E}"/>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AD789340-A409-2F06-285B-F4A11C4E7F33}"/>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126739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Why</a:t>
            </a:r>
            <a:r>
              <a:rPr lang="en-US" dirty="0">
                <a:latin typeface="Sherman Sans Book"/>
                <a:cs typeface="Verdana"/>
              </a:rPr>
              <a:t> </a:t>
            </a:r>
            <a:r>
              <a:rPr lang="en-US" dirty="0">
                <a:latin typeface="Copperplate Gothic Bold" panose="020E0705020206020404" pitchFamily="34" charset="0"/>
              </a:rPr>
              <a:t>is this important?</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lnSpcReduction="10000"/>
          </a:bodyPr>
          <a:lstStyle/>
          <a:p>
            <a:pPr marL="0" indent="0">
              <a:buNone/>
            </a:pPr>
            <a:r>
              <a:rPr lang="en-US" dirty="0">
                <a:solidFill>
                  <a:srgbClr val="000000"/>
                </a:solidFill>
                <a:latin typeface="Times New Roman" panose="02020603050405020304" pitchFamily="18" charset="0"/>
              </a:rPr>
              <a:t>Clientele population growing</a:t>
            </a:r>
          </a:p>
          <a:p>
            <a:pPr lvl="1"/>
            <a:r>
              <a:rPr lang="en-US" dirty="0">
                <a:solidFill>
                  <a:srgbClr val="000000"/>
                </a:solidFill>
                <a:latin typeface="Times New Roman" panose="02020603050405020304" pitchFamily="18" charset="0"/>
              </a:rPr>
              <a:t>Moving from rural to urban areas</a:t>
            </a:r>
          </a:p>
          <a:p>
            <a:pPr marL="0" indent="0">
              <a:buNone/>
            </a:pPr>
            <a:endParaRPr lang="en-US" b="0" i="0" u="none" strike="noStrike" baseline="0" dirty="0">
              <a:solidFill>
                <a:srgbClr val="000000"/>
              </a:solidFill>
              <a:latin typeface="Times New Roman" panose="02020603050405020304" pitchFamily="18" charset="0"/>
            </a:endParaRPr>
          </a:p>
          <a:p>
            <a:pPr marL="0" indent="0">
              <a:buNone/>
            </a:pPr>
            <a:r>
              <a:rPr lang="en-US" b="0" i="0" u="none" strike="noStrike" baseline="0" dirty="0">
                <a:solidFill>
                  <a:srgbClr val="000000"/>
                </a:solidFill>
                <a:latin typeface="Times New Roman" panose="02020603050405020304" pitchFamily="18" charset="0"/>
              </a:rPr>
              <a:t>Limited </a:t>
            </a:r>
            <a:r>
              <a:rPr lang="en-US" b="0" i="0" u="none" strike="noStrike" baseline="0" dirty="0" err="1">
                <a:solidFill>
                  <a:srgbClr val="000000"/>
                </a:solidFill>
                <a:latin typeface="Times New Roman" panose="02020603050405020304" pitchFamily="18" charset="0"/>
              </a:rPr>
              <a:t>resouces</a:t>
            </a:r>
            <a:endParaRPr lang="en-US" b="0" i="0" u="none" strike="noStrike" baseline="0" dirty="0">
              <a:solidFill>
                <a:srgbClr val="000000"/>
              </a:solidFill>
              <a:latin typeface="Times New Roman" panose="02020603050405020304" pitchFamily="18" charset="0"/>
            </a:endParaRPr>
          </a:p>
          <a:p>
            <a:pPr lvl="1"/>
            <a:r>
              <a:rPr lang="en-US" sz="2400" dirty="0">
                <a:solidFill>
                  <a:srgbClr val="000000"/>
                </a:solidFill>
                <a:latin typeface="Times New Roman" panose="02020603050405020304" pitchFamily="18" charset="0"/>
              </a:rPr>
              <a:t>Funding</a:t>
            </a:r>
          </a:p>
          <a:p>
            <a:pPr lvl="2"/>
            <a:r>
              <a:rPr lang="en-US" sz="2400" dirty="0">
                <a:solidFill>
                  <a:srgbClr val="000000"/>
                </a:solidFill>
                <a:latin typeface="Times New Roman" panose="02020603050405020304" pitchFamily="18" charset="0"/>
              </a:rPr>
              <a:t>biennial budgeting</a:t>
            </a:r>
          </a:p>
          <a:p>
            <a:pPr lvl="1"/>
            <a:r>
              <a:rPr lang="en-US" sz="2400" b="0" i="0" u="none" strike="noStrike" baseline="0" dirty="0">
                <a:solidFill>
                  <a:srgbClr val="000000"/>
                </a:solidFill>
                <a:latin typeface="Times New Roman" panose="02020603050405020304" pitchFamily="18" charset="0"/>
              </a:rPr>
              <a:t>Staff</a:t>
            </a:r>
          </a:p>
          <a:p>
            <a:pPr lvl="2"/>
            <a:r>
              <a:rPr lang="en-US" sz="2400" dirty="0">
                <a:solidFill>
                  <a:srgbClr val="000000"/>
                </a:solidFill>
                <a:latin typeface="Times New Roman" panose="02020603050405020304" pitchFamily="18" charset="0"/>
              </a:rPr>
              <a:t>Limited by budget and employment environment</a:t>
            </a:r>
          </a:p>
          <a:p>
            <a:pPr lvl="1"/>
            <a:r>
              <a:rPr lang="en-US" sz="2400" dirty="0">
                <a:solidFill>
                  <a:srgbClr val="000000"/>
                </a:solidFill>
                <a:latin typeface="Times New Roman" panose="02020603050405020304" pitchFamily="18" charset="0"/>
              </a:rPr>
              <a:t>Facilities available</a:t>
            </a:r>
            <a:endParaRPr lang="en-US" sz="24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92295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19A4-BE52-8D2B-B060-E8539E4B704F}"/>
              </a:ext>
            </a:extLst>
          </p:cNvPr>
          <p:cNvSpPr>
            <a:spLocks noGrp="1"/>
          </p:cNvSpPr>
          <p:nvPr>
            <p:ph type="title"/>
          </p:nvPr>
        </p:nvSpPr>
        <p:spPr/>
        <p:txBody>
          <a:bodyPr>
            <a:normAutofit fontScale="90000"/>
          </a:bodyPr>
          <a:lstStyle/>
          <a:p>
            <a:r>
              <a:rPr lang="en-US" dirty="0">
                <a:latin typeface="Sherman Sans Book"/>
              </a:rPr>
              <a:t>Analysis</a:t>
            </a:r>
          </a:p>
        </p:txBody>
      </p:sp>
      <p:pic>
        <p:nvPicPr>
          <p:cNvPr id="4" name="Picture 4" descr="Chart, bar chart&#10;&#10;Description automatically generated">
            <a:extLst>
              <a:ext uri="{FF2B5EF4-FFF2-40B4-BE49-F238E27FC236}">
                <a16:creationId xmlns:a16="http://schemas.microsoft.com/office/drawing/2014/main" id="{6AB730FA-E94B-E1D9-E572-5C847374354F}"/>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38591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2E19-AEE5-1259-5AEC-C577E8D54315}"/>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E152B9DB-64BB-F83B-657B-035AEC8EF7CE}"/>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287212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6830-EC2A-C77F-6351-DBA8CDAEB605}"/>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3B498F7F-D3CF-6A09-CA0C-FFC0E42ABC04}"/>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928352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D9E0-6A39-4AB5-C15D-E9F14F9A166B}"/>
              </a:ext>
            </a:extLst>
          </p:cNvPr>
          <p:cNvSpPr>
            <a:spLocks noGrp="1"/>
          </p:cNvSpPr>
          <p:nvPr>
            <p:ph type="title"/>
          </p:nvPr>
        </p:nvSpPr>
        <p:spPr/>
        <p:txBody>
          <a:bodyPr>
            <a:normAutofit fontScale="90000"/>
          </a:bodyPr>
          <a:lstStyle/>
          <a:p>
            <a:r>
              <a:rPr lang="en-US" dirty="0"/>
              <a:t>Analysis</a:t>
            </a:r>
          </a:p>
        </p:txBody>
      </p:sp>
      <p:pic>
        <p:nvPicPr>
          <p:cNvPr id="4" name="Picture 4" descr="Chart, bar chart&#10;&#10;Description automatically generated">
            <a:extLst>
              <a:ext uri="{FF2B5EF4-FFF2-40B4-BE49-F238E27FC236}">
                <a16:creationId xmlns:a16="http://schemas.microsoft.com/office/drawing/2014/main" id="{95358FAB-A8B7-B684-AACC-7D5BACB9DDC7}"/>
              </a:ext>
            </a:extLst>
          </p:cNvPr>
          <p:cNvPicPr>
            <a:picLocks noGrp="1" noChangeAspect="1"/>
          </p:cNvPicPr>
          <p:nvPr>
            <p:ph idx="1"/>
          </p:nvPr>
        </p:nvPicPr>
        <p:blipFill>
          <a:blip r:embed="rId2"/>
          <a:stretch>
            <a:fillRect/>
          </a:stretch>
        </p:blipFill>
        <p:spPr>
          <a:xfrm>
            <a:off x="1585498" y="1212574"/>
            <a:ext cx="9021004" cy="4964389"/>
          </a:xfrm>
        </p:spPr>
      </p:pic>
    </p:spTree>
    <p:extLst>
      <p:ext uri="{BB962C8B-B14F-4D97-AF65-F5344CB8AC3E}">
        <p14:creationId xmlns:p14="http://schemas.microsoft.com/office/powerpoint/2010/main" val="365891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Model Results</a:t>
            </a:r>
          </a:p>
        </p:txBody>
      </p:sp>
      <p:pic>
        <p:nvPicPr>
          <p:cNvPr id="4" name="Content Placeholder 3" descr="A picture containing text&#10;&#10;Description automatically generated">
            <a:extLst>
              <a:ext uri="{FF2B5EF4-FFF2-40B4-BE49-F238E27FC236}">
                <a16:creationId xmlns:a16="http://schemas.microsoft.com/office/drawing/2014/main" id="{025BA490-9E8B-4524-89A8-9BEAEFEAE8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6499" y="2395584"/>
            <a:ext cx="8779001" cy="2598645"/>
          </a:xfrm>
        </p:spPr>
      </p:pic>
    </p:spTree>
    <p:extLst>
      <p:ext uri="{BB962C8B-B14F-4D97-AF65-F5344CB8AC3E}">
        <p14:creationId xmlns:p14="http://schemas.microsoft.com/office/powerpoint/2010/main" val="2221798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Testing Model San Antonio </a:t>
            </a:r>
          </a:p>
        </p:txBody>
      </p:sp>
      <p:pic>
        <p:nvPicPr>
          <p:cNvPr id="4" name="Content Placeholder 3" descr="Chart, line chart&#10;&#10;Description automatically generated">
            <a:extLst>
              <a:ext uri="{FF2B5EF4-FFF2-40B4-BE49-F238E27FC236}">
                <a16:creationId xmlns:a16="http://schemas.microsoft.com/office/drawing/2014/main" id="{AFD39850-00A8-46F0-ADBE-3D308E6B41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pic>
        <p:nvPicPr>
          <p:cNvPr id="7" name="Picture 6" descr="Chart, line chart&#10;&#10;Description automatically generated">
            <a:extLst>
              <a:ext uri="{FF2B5EF4-FFF2-40B4-BE49-F238E27FC236}">
                <a16:creationId xmlns:a16="http://schemas.microsoft.com/office/drawing/2014/main" id="{A8EA7E38-C035-4254-8E27-65918002C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42" y="706022"/>
            <a:ext cx="10221913" cy="3568959"/>
          </a:xfrm>
          <a:prstGeom prst="rect">
            <a:avLst/>
          </a:prstGeom>
        </p:spPr>
      </p:pic>
    </p:spTree>
    <p:extLst>
      <p:ext uri="{BB962C8B-B14F-4D97-AF65-F5344CB8AC3E}">
        <p14:creationId xmlns:p14="http://schemas.microsoft.com/office/powerpoint/2010/main" val="1315048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a:t>
            </a:r>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Chart&#10;&#10;Description automatically generated">
            <a:extLst>
              <a:ext uri="{FF2B5EF4-FFF2-40B4-BE49-F238E27FC236}">
                <a16:creationId xmlns:a16="http://schemas.microsoft.com/office/drawing/2014/main" id="{2F2BB5DA-539B-4877-BAAF-8BC7D4A51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4038888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rPr>
              <a:t>San Antonio </a:t>
            </a:r>
            <a:r>
              <a:rPr lang="en-US" dirty="0">
                <a:latin typeface="Copperplate Gothic Bold" panose="020E0705020206020404" pitchFamily="34" charset="0"/>
                <a:cs typeface="Verdana"/>
              </a:rPr>
              <a:t>Forecasting</a:t>
            </a:r>
            <a:endParaRPr lang="en-US" dirty="0">
              <a:latin typeface="Copperplate Gothic Bold" panose="020E0705020206020404" pitchFamily="34" charset="0"/>
            </a:endParaRPr>
          </a:p>
        </p:txBody>
      </p:sp>
      <p:pic>
        <p:nvPicPr>
          <p:cNvPr id="6" name="Content Placeholder 5" descr="Chart, line chart&#10;&#10;Description automatically generated">
            <a:extLst>
              <a:ext uri="{FF2B5EF4-FFF2-40B4-BE49-F238E27FC236}">
                <a16:creationId xmlns:a16="http://schemas.microsoft.com/office/drawing/2014/main" id="{44E665E8-B455-4CE2-AD55-B5F38B1353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97352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Datasets</a:t>
            </a:r>
            <a:endParaRPr lang="en-US" dirty="0">
              <a:latin typeface="Copperplate Gothic Bold" panose="020E0705020206020404" pitchFamily="34" charset="0"/>
            </a:endParaRP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vert="horz" lIns="0" tIns="45720" rIns="0" bIns="45720" rtlCol="0" anchor="t">
            <a:normAutofit/>
          </a:bodyPr>
          <a:lstStyle/>
          <a:p>
            <a:pPr marL="114300" indent="0">
              <a:buNone/>
            </a:pPr>
            <a:r>
              <a:rPr lang="en-US" sz="1800" dirty="0"/>
              <a:t>Dataset 1 – Type of allegations</a:t>
            </a:r>
          </a:p>
          <a:p>
            <a:pPr marL="285750" indent="-171450"/>
            <a:r>
              <a:rPr lang="en-US" sz="1800" dirty="0"/>
              <a:t>Attributes:  County, Case ID , Allegation, Allegation Disposition</a:t>
            </a:r>
          </a:p>
          <a:p>
            <a:pPr marL="285750" indent="-171450"/>
            <a:r>
              <a:rPr lang="en-US" sz="1800" dirty="0"/>
              <a:t>Size:  856,264 x 4</a:t>
            </a:r>
          </a:p>
          <a:p>
            <a:pPr marL="114300" indent="0">
              <a:buNone/>
            </a:pPr>
            <a:r>
              <a:rPr lang="en-US" sz="1800" dirty="0"/>
              <a:t>Dataset 2 - Demographics</a:t>
            </a:r>
          </a:p>
          <a:p>
            <a:pPr marL="285750" indent="-171450"/>
            <a:r>
              <a:rPr lang="en-US" sz="1800" dirty="0"/>
              <a:t>Attributes:  Region, </a:t>
            </a:r>
            <a:r>
              <a:rPr lang="en-US" sz="1800" dirty="0" err="1"/>
              <a:t>OpenDate</a:t>
            </a:r>
            <a:r>
              <a:rPr lang="en-US" sz="1800" dirty="0"/>
              <a:t>, </a:t>
            </a:r>
            <a:r>
              <a:rPr lang="en-US" sz="1800" dirty="0" err="1"/>
              <a:t>ClientGender</a:t>
            </a:r>
            <a:r>
              <a:rPr lang="en-US" sz="1800" dirty="0"/>
              <a:t>, </a:t>
            </a:r>
            <a:r>
              <a:rPr lang="en-US" sz="1800" dirty="0" err="1"/>
              <a:t>ClientRace</a:t>
            </a:r>
            <a:r>
              <a:rPr lang="en-US" sz="1800" dirty="0"/>
              <a:t>, </a:t>
            </a:r>
            <a:r>
              <a:rPr lang="en-US" sz="1800" dirty="0" err="1"/>
              <a:t>ClientEthnicity</a:t>
            </a:r>
            <a:r>
              <a:rPr lang="en-US" sz="1800" dirty="0"/>
              <a:t>, </a:t>
            </a:r>
            <a:r>
              <a:rPr lang="en-US" sz="1800" dirty="0" err="1"/>
              <a:t>ClientMaritalStatus</a:t>
            </a:r>
            <a:r>
              <a:rPr lang="en-US" sz="1800" dirty="0"/>
              <a:t>, </a:t>
            </a:r>
            <a:r>
              <a:rPr lang="en-US" sz="1800" dirty="0" err="1"/>
              <a:t>AgeRange</a:t>
            </a:r>
            <a:endParaRPr lang="en-US" sz="1800" dirty="0"/>
          </a:p>
          <a:p>
            <a:pPr marL="285750" indent="-171450"/>
            <a:r>
              <a:rPr lang="en-US" sz="1800" dirty="0"/>
              <a:t>Size:  497,026 x 7</a:t>
            </a:r>
          </a:p>
          <a:p>
            <a:pPr marL="114300" indent="0">
              <a:buNone/>
            </a:pPr>
            <a:r>
              <a:rPr lang="en-US" sz="1800" dirty="0"/>
              <a:t>Dataset 3 – Source of Report</a:t>
            </a:r>
          </a:p>
          <a:p>
            <a:pPr marL="285750" indent="-171450"/>
            <a:r>
              <a:rPr lang="en-US" sz="1800" dirty="0"/>
              <a:t>Attributes: Fiscal Year, County, Region, Source of Report, Reporters</a:t>
            </a:r>
          </a:p>
          <a:p>
            <a:pPr marL="285750" indent="-171450"/>
            <a:r>
              <a:rPr lang="en-US" sz="1800" dirty="0"/>
              <a:t>Size:  35,626 x 5</a:t>
            </a:r>
          </a:p>
          <a:p>
            <a:pPr marL="114300" indent="0">
              <a:buNone/>
            </a:pPr>
            <a:r>
              <a:rPr lang="en-US" sz="1800" dirty="0"/>
              <a:t>Dataset 4 – Pivot/Reference </a:t>
            </a:r>
          </a:p>
          <a:p>
            <a:pPr marL="400050" indent="-285750"/>
            <a:r>
              <a:rPr lang="en-US" sz="1800" dirty="0"/>
              <a:t>Attributes:  Allegation, Group</a:t>
            </a:r>
          </a:p>
          <a:p>
            <a:pPr marL="400050" indent="-285750"/>
            <a:r>
              <a:rPr lang="en-US" sz="1800" dirty="0"/>
              <a:t>Size:  521 x 2</a:t>
            </a:r>
          </a:p>
          <a:p>
            <a:pPr marL="114300" indent="0">
              <a:buNone/>
            </a:pPr>
            <a:endParaRPr lang="en-US" sz="1100" dirty="0"/>
          </a:p>
        </p:txBody>
      </p:sp>
    </p:spTree>
    <p:extLst>
      <p:ext uri="{BB962C8B-B14F-4D97-AF65-F5344CB8AC3E}">
        <p14:creationId xmlns:p14="http://schemas.microsoft.com/office/powerpoint/2010/main" val="10103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 Exploration</a:t>
            </a:r>
            <a:endParaRPr lang="en-US" dirty="0">
              <a:latin typeface="Copperplate Gothic Bold" panose="020E0705020206020404" pitchFamily="34" charset="0"/>
            </a:endParaRPr>
          </a:p>
        </p:txBody>
      </p:sp>
      <p:pic>
        <p:nvPicPr>
          <p:cNvPr id="4" name="Content Placeholder 3">
            <a:extLst>
              <a:ext uri="{FF2B5EF4-FFF2-40B4-BE49-F238E27FC236}">
                <a16:creationId xmlns:a16="http://schemas.microsoft.com/office/drawing/2014/main" id="{D6055CAB-E187-496A-B77C-93F5B7E812D5}"/>
              </a:ext>
            </a:extLst>
          </p:cNvPr>
          <p:cNvPicPr>
            <a:picLocks noGrp="1" noChangeAspect="1"/>
          </p:cNvPicPr>
          <p:nvPr>
            <p:ph idx="1"/>
          </p:nvPr>
        </p:nvPicPr>
        <p:blipFill>
          <a:blip r:embed="rId3"/>
          <a:stretch>
            <a:fillRect/>
          </a:stretch>
        </p:blipFill>
        <p:spPr>
          <a:xfrm>
            <a:off x="838200" y="1217176"/>
            <a:ext cx="6705600" cy="1314450"/>
          </a:xfrm>
          <a:prstGeom prst="rect">
            <a:avLst/>
          </a:prstGeom>
        </p:spPr>
      </p:pic>
      <p:pic>
        <p:nvPicPr>
          <p:cNvPr id="5" name="Content Placeholder 3">
            <a:extLst>
              <a:ext uri="{FF2B5EF4-FFF2-40B4-BE49-F238E27FC236}">
                <a16:creationId xmlns:a16="http://schemas.microsoft.com/office/drawing/2014/main" id="{386C46E3-3288-412E-897A-3535EBEA3103}"/>
              </a:ext>
            </a:extLst>
          </p:cNvPr>
          <p:cNvPicPr>
            <a:picLocks noGrp="1" noChangeAspect="1"/>
          </p:cNvPicPr>
          <p:nvPr/>
        </p:nvPicPr>
        <p:blipFill>
          <a:blip r:embed="rId4"/>
          <a:stretch>
            <a:fillRect/>
          </a:stretch>
        </p:blipFill>
        <p:spPr>
          <a:xfrm>
            <a:off x="3834158" y="4473567"/>
            <a:ext cx="4805117" cy="1683076"/>
          </a:xfrm>
          <a:prstGeom prst="rect">
            <a:avLst/>
          </a:prstGeom>
        </p:spPr>
      </p:pic>
      <p:pic>
        <p:nvPicPr>
          <p:cNvPr id="6" name="Content Placeholder 3">
            <a:extLst>
              <a:ext uri="{FF2B5EF4-FFF2-40B4-BE49-F238E27FC236}">
                <a16:creationId xmlns:a16="http://schemas.microsoft.com/office/drawing/2014/main" id="{DADBC8B8-38E9-45A9-842A-1EF4CABA37BE}"/>
              </a:ext>
            </a:extLst>
          </p:cNvPr>
          <p:cNvPicPr>
            <a:picLocks noChangeAspect="1"/>
          </p:cNvPicPr>
          <p:nvPr/>
        </p:nvPicPr>
        <p:blipFill>
          <a:blip r:embed="rId5"/>
          <a:stretch>
            <a:fillRect/>
          </a:stretch>
        </p:blipFill>
        <p:spPr>
          <a:xfrm>
            <a:off x="283853" y="2701687"/>
            <a:ext cx="3627038" cy="2205831"/>
          </a:xfrm>
          <a:prstGeom prst="rect">
            <a:avLst/>
          </a:prstGeom>
        </p:spPr>
      </p:pic>
      <p:pic>
        <p:nvPicPr>
          <p:cNvPr id="8" name="Picture 7">
            <a:extLst>
              <a:ext uri="{FF2B5EF4-FFF2-40B4-BE49-F238E27FC236}">
                <a16:creationId xmlns:a16="http://schemas.microsoft.com/office/drawing/2014/main" id="{6D8A05FA-79A8-4458-AD09-D1D6D4C695E6}"/>
              </a:ext>
            </a:extLst>
          </p:cNvPr>
          <p:cNvPicPr>
            <a:picLocks noChangeAspect="1"/>
          </p:cNvPicPr>
          <p:nvPr/>
        </p:nvPicPr>
        <p:blipFill>
          <a:blip r:embed="rId6"/>
          <a:stretch>
            <a:fillRect/>
          </a:stretch>
        </p:blipFill>
        <p:spPr>
          <a:xfrm>
            <a:off x="8300652" y="701357"/>
            <a:ext cx="2429214" cy="3848637"/>
          </a:xfrm>
          <a:prstGeom prst="rect">
            <a:avLst/>
          </a:prstGeom>
        </p:spPr>
      </p:pic>
    </p:spTree>
    <p:extLst>
      <p:ext uri="{BB962C8B-B14F-4D97-AF65-F5344CB8AC3E}">
        <p14:creationId xmlns:p14="http://schemas.microsoft.com/office/powerpoint/2010/main" val="398344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55600"/>
            <a:ext cx="10515600" cy="691515"/>
          </a:xfrm>
        </p:spPr>
        <p:txBody>
          <a:bodyPr>
            <a:normAutofit fontScale="90000"/>
          </a:bodyPr>
          <a:lstStyle/>
          <a:p>
            <a:r>
              <a:rPr lang="en-US" dirty="0">
                <a:latin typeface="Copperplate Gothic Bold" panose="020E0705020206020404" pitchFamily="34" charset="0"/>
                <a:cs typeface="Verdana"/>
              </a:rPr>
              <a:t>Data Cleaning</a:t>
            </a:r>
            <a:endParaRPr lang="en-US" dirty="0">
              <a:latin typeface="Copperplate Gothic Bold" panose="020E0705020206020404" pitchFamily="34" charset="0"/>
            </a:endParaRPr>
          </a:p>
        </p:txBody>
      </p:sp>
      <p:sp>
        <p:nvSpPr>
          <p:cNvPr id="6" name="Content Placeholder 5">
            <a:extLst>
              <a:ext uri="{FF2B5EF4-FFF2-40B4-BE49-F238E27FC236}">
                <a16:creationId xmlns:a16="http://schemas.microsoft.com/office/drawing/2014/main" id="{AE9FBC87-1413-407A-92BF-9451081D4AAA}"/>
              </a:ext>
            </a:extLst>
          </p:cNvPr>
          <p:cNvSpPr>
            <a:spLocks noGrp="1"/>
          </p:cNvSpPr>
          <p:nvPr>
            <p:ph idx="1"/>
          </p:nvPr>
        </p:nvSpPr>
        <p:spPr/>
        <p:txBody>
          <a:bodyPr/>
          <a:lstStyle/>
          <a:p>
            <a:r>
              <a:rPr lang="en-US" dirty="0"/>
              <a:t>After filtering out the NA values, we had 855,388 rows</a:t>
            </a:r>
          </a:p>
          <a:p>
            <a:r>
              <a:rPr lang="en-US" dirty="0"/>
              <a:t>We had bad spelling on counties so after filtering out counties we were not sure what county it was referencing we had 855,300 rows</a:t>
            </a:r>
          </a:p>
          <a:p>
            <a:r>
              <a:rPr lang="en-US" dirty="0"/>
              <a:t>We also had bad spelling for allegations so after filtering out all those we could not correctly group into one of the 5 categories(Physical, Mental, Sexual, Exploitation, and Emotional) we had 855,257 rows.</a:t>
            </a:r>
          </a:p>
        </p:txBody>
      </p:sp>
    </p:spTree>
    <p:extLst>
      <p:ext uri="{BB962C8B-B14F-4D97-AF65-F5344CB8AC3E}">
        <p14:creationId xmlns:p14="http://schemas.microsoft.com/office/powerpoint/2010/main" val="746303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FA4B-0BD8-0A63-ED95-1E19679151BD}"/>
              </a:ext>
            </a:extLst>
          </p:cNvPr>
          <p:cNvSpPr>
            <a:spLocks noGrp="1"/>
          </p:cNvSpPr>
          <p:nvPr>
            <p:ph type="title"/>
          </p:nvPr>
        </p:nvSpPr>
        <p:spPr/>
        <p:txBody>
          <a:bodyPr>
            <a:normAutofit fontScale="90000"/>
          </a:bodyPr>
          <a:lstStyle/>
          <a:p>
            <a:r>
              <a:rPr lang="en-US" dirty="0">
                <a:latin typeface="Copperplate Gothic Bold" panose="020E0705020206020404" pitchFamily="34" charset="0"/>
              </a:rPr>
              <a:t>Texas APS</a:t>
            </a:r>
          </a:p>
        </p:txBody>
      </p:sp>
      <p:pic>
        <p:nvPicPr>
          <p:cNvPr id="4" name="Picture 4" descr="Chart&#10;&#10;Description automatically generated">
            <a:extLst>
              <a:ext uri="{FF2B5EF4-FFF2-40B4-BE49-F238E27FC236}">
                <a16:creationId xmlns:a16="http://schemas.microsoft.com/office/drawing/2014/main" id="{F0F97CB3-3743-26A7-094B-62AAFE55E2C4}"/>
              </a:ext>
            </a:extLst>
          </p:cNvPr>
          <p:cNvPicPr>
            <a:picLocks noChangeAspect="1"/>
          </p:cNvPicPr>
          <p:nvPr/>
        </p:nvPicPr>
        <p:blipFill rotWithShape="1">
          <a:blip r:embed="rId2"/>
          <a:srcRect l="24134" t="3610"/>
          <a:stretch/>
        </p:blipFill>
        <p:spPr>
          <a:xfrm>
            <a:off x="666750" y="1773859"/>
            <a:ext cx="5220541" cy="3310283"/>
          </a:xfrm>
          <a:prstGeom prst="rect">
            <a:avLst/>
          </a:prstGeom>
        </p:spPr>
      </p:pic>
      <p:pic>
        <p:nvPicPr>
          <p:cNvPr id="6" name="Picture 5" descr="Chart&#10;&#10;Description automatically generated">
            <a:extLst>
              <a:ext uri="{FF2B5EF4-FFF2-40B4-BE49-F238E27FC236}">
                <a16:creationId xmlns:a16="http://schemas.microsoft.com/office/drawing/2014/main" id="{6ED78752-2FEC-4383-BAB5-DC837A34DCD8}"/>
              </a:ext>
            </a:extLst>
          </p:cNvPr>
          <p:cNvPicPr>
            <a:picLocks noChangeAspect="1"/>
          </p:cNvPicPr>
          <p:nvPr/>
        </p:nvPicPr>
        <p:blipFill rotWithShape="1">
          <a:blip r:embed="rId3"/>
          <a:srcRect l="25687" t="2367" b="3854"/>
          <a:stretch/>
        </p:blipFill>
        <p:spPr>
          <a:xfrm>
            <a:off x="5858716" y="1714500"/>
            <a:ext cx="5442908" cy="3429000"/>
          </a:xfrm>
          <a:prstGeom prst="rect">
            <a:avLst/>
          </a:prstGeom>
        </p:spPr>
      </p:pic>
    </p:spTree>
    <p:extLst>
      <p:ext uri="{BB962C8B-B14F-4D97-AF65-F5344CB8AC3E}">
        <p14:creationId xmlns:p14="http://schemas.microsoft.com/office/powerpoint/2010/main" val="165568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9543-574C-48B3-AB8B-D20A74A5D44E}"/>
              </a:ext>
            </a:extLst>
          </p:cNvPr>
          <p:cNvSpPr>
            <a:spLocks noGrp="1"/>
          </p:cNvSpPr>
          <p:nvPr>
            <p:ph type="title"/>
          </p:nvPr>
        </p:nvSpPr>
        <p:spPr/>
        <p:txBody>
          <a:bodyPr>
            <a:normAutofit fontScale="90000"/>
          </a:bodyPr>
          <a:lstStyle/>
          <a:p>
            <a:r>
              <a:rPr lang="en-US" dirty="0">
                <a:latin typeface="Copperplate Gothic Bold" panose="020E0705020206020404" pitchFamily="34" charset="0"/>
                <a:cs typeface="Verdana"/>
              </a:rPr>
              <a:t>Analyses</a:t>
            </a:r>
            <a:endParaRPr lang="en-US" dirty="0"/>
          </a:p>
        </p:txBody>
      </p:sp>
      <p:pic>
        <p:nvPicPr>
          <p:cNvPr id="9" name="Content Placeholder 8" descr="Chart, histogram&#10;&#10;Description automatically generated">
            <a:extLst>
              <a:ext uri="{FF2B5EF4-FFF2-40B4-BE49-F238E27FC236}">
                <a16:creationId xmlns:a16="http://schemas.microsoft.com/office/drawing/2014/main" id="{AB99F789-7304-41B2-9BB0-158D9BAA3C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887" y="1212850"/>
            <a:ext cx="9928226" cy="4964113"/>
          </a:xfrm>
        </p:spPr>
      </p:pic>
    </p:spTree>
    <p:extLst>
      <p:ext uri="{BB962C8B-B14F-4D97-AF65-F5344CB8AC3E}">
        <p14:creationId xmlns:p14="http://schemas.microsoft.com/office/powerpoint/2010/main" val="104923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AFF3-9610-3786-71A3-6C5AD64A1A01}"/>
              </a:ext>
            </a:extLst>
          </p:cNvPr>
          <p:cNvSpPr>
            <a:spLocks noGrp="1"/>
          </p:cNvSpPr>
          <p:nvPr>
            <p:ph type="title"/>
          </p:nvPr>
        </p:nvSpPr>
        <p:spPr/>
        <p:txBody>
          <a:bodyPr>
            <a:normAutofit fontScale="90000"/>
          </a:bodyPr>
          <a:lstStyle/>
          <a:p>
            <a:r>
              <a:rPr lang="en-US" dirty="0">
                <a:latin typeface="Sherman Sans Book"/>
              </a:rPr>
              <a:t>Analysis</a:t>
            </a:r>
            <a:endParaRPr lang="en-US" dirty="0"/>
          </a:p>
        </p:txBody>
      </p:sp>
      <p:pic>
        <p:nvPicPr>
          <p:cNvPr id="4" name="Picture 4" descr="Chart, bar chart&#10;&#10;Description automatically generated">
            <a:extLst>
              <a:ext uri="{FF2B5EF4-FFF2-40B4-BE49-F238E27FC236}">
                <a16:creationId xmlns:a16="http://schemas.microsoft.com/office/drawing/2014/main" id="{DC33BE89-E721-E8ED-ADCB-19112F3D74C3}"/>
              </a:ext>
            </a:extLst>
          </p:cNvPr>
          <p:cNvPicPr>
            <a:picLocks noGrp="1" noChangeAspect="1"/>
          </p:cNvPicPr>
          <p:nvPr>
            <p:ph idx="1"/>
          </p:nvPr>
        </p:nvPicPr>
        <p:blipFill>
          <a:blip r:embed="rId2"/>
          <a:stretch>
            <a:fillRect/>
          </a:stretch>
        </p:blipFill>
        <p:spPr>
          <a:xfrm>
            <a:off x="1675330" y="1212574"/>
            <a:ext cx="8841340" cy="4964389"/>
          </a:xfrm>
        </p:spPr>
      </p:pic>
    </p:spTree>
    <p:extLst>
      <p:ext uri="{BB962C8B-B14F-4D97-AF65-F5344CB8AC3E}">
        <p14:creationId xmlns:p14="http://schemas.microsoft.com/office/powerpoint/2010/main" val="6930379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BB9154A1C10647AE30D8FB18779949" ma:contentTypeVersion="4" ma:contentTypeDescription="Create a new document." ma:contentTypeScope="" ma:versionID="9d8dd791acf0ea3bdb9665aabf22e3b9">
  <xsd:schema xmlns:xsd="http://www.w3.org/2001/XMLSchema" xmlns:xs="http://www.w3.org/2001/XMLSchema" xmlns:p="http://schemas.microsoft.com/office/2006/metadata/properties" xmlns:ns2="2b137884-b0a6-4167-bf34-9394986bb76d" targetNamespace="http://schemas.microsoft.com/office/2006/metadata/properties" ma:root="true" ma:fieldsID="588cd9b574dad689180840ce92b480a2" ns2:_="">
    <xsd:import namespace="2b137884-b0a6-4167-bf34-9394986bb76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137884-b0a6-4167-bf34-9394986bb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23925C-363F-43A8-8880-4E25474E1AFA}">
  <ds:schemaRefs>
    <ds:schemaRef ds:uri="2b137884-b0a6-4167-bf34-9394986bb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46AD71-C3A8-4731-818A-399AD60D24D9}">
  <ds:schemaRefs>
    <ds:schemaRef ds:uri="http://schemas.microsoft.com/office/2006/documentManagement/types"/>
    <ds:schemaRef ds:uri="http://purl.org/dc/dcmitype/"/>
    <ds:schemaRef ds:uri="http://schemas.openxmlformats.org/package/2006/metadata/core-properties"/>
    <ds:schemaRef ds:uri="http://www.w3.org/XML/1998/namespace"/>
    <ds:schemaRef ds:uri="http://purl.org/dc/elements/1.1/"/>
    <ds:schemaRef ds:uri="http://schemas.microsoft.com/office/infopath/2007/PartnerControls"/>
    <ds:schemaRef ds:uri="2b137884-b0a6-4167-bf34-9394986bb76d"/>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6920522-AC17-40C2-9A2F-93267D8033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611</TotalTime>
  <Words>428</Words>
  <Application>Microsoft Office PowerPoint</Application>
  <PresentationFormat>Widescreen</PresentationFormat>
  <Paragraphs>88</Paragraphs>
  <Slides>37</Slides>
  <Notes>20</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Copperplate Gothic Bold</vt:lpstr>
      <vt:lpstr>Garamond</vt:lpstr>
      <vt:lpstr>Sherman Sans</vt:lpstr>
      <vt:lpstr>Sherman Sans Book</vt:lpstr>
      <vt:lpstr>Sherman Serif Book</vt:lpstr>
      <vt:lpstr>Times New Roman</vt:lpstr>
      <vt:lpstr>Organic</vt:lpstr>
      <vt:lpstr>IST 718 Big Data  Texas Adult Protective Services Operations  Final Project</vt:lpstr>
      <vt:lpstr>Question</vt:lpstr>
      <vt:lpstr>Why is this important?</vt:lpstr>
      <vt:lpstr>Datasets</vt:lpstr>
      <vt:lpstr>Data Exploration</vt:lpstr>
      <vt:lpstr>Data Cleaning</vt:lpstr>
      <vt:lpstr>Texas APS</vt:lpstr>
      <vt:lpstr>Analyses</vt:lpstr>
      <vt:lpstr>Analysis</vt:lpstr>
      <vt:lpstr>Analysis</vt:lpstr>
      <vt:lpstr>Analysis </vt:lpstr>
      <vt:lpstr>Analysis </vt:lpstr>
      <vt:lpstr>Analysis </vt:lpstr>
      <vt:lpstr>Analysis </vt:lpstr>
      <vt:lpstr>Lubbock Model Results</vt:lpstr>
      <vt:lpstr>TESTING MODEL LUBBOCK</vt:lpstr>
      <vt:lpstr>Forecasting</vt:lpstr>
      <vt:lpstr>Forecasting</vt:lpstr>
      <vt:lpstr>Analyses</vt:lpstr>
      <vt:lpstr>Austin Model Results</vt:lpstr>
      <vt:lpstr>Testing Model Austin</vt:lpstr>
      <vt:lpstr>Forecasting</vt:lpstr>
      <vt:lpstr>Forecasting</vt:lpstr>
      <vt:lpstr>Techniques &amp; Conclusion</vt:lpstr>
      <vt:lpstr>Questions?</vt:lpstr>
      <vt:lpstr>Analyses</vt:lpstr>
      <vt:lpstr>Analyses</vt:lpstr>
      <vt:lpstr>Analysis</vt:lpstr>
      <vt:lpstr>Analysis</vt:lpstr>
      <vt:lpstr>Analysis</vt:lpstr>
      <vt:lpstr>Analysis</vt:lpstr>
      <vt:lpstr>Analysis</vt:lpstr>
      <vt:lpstr>Analysis</vt:lpstr>
      <vt:lpstr>San Antonio Model Results</vt:lpstr>
      <vt:lpstr>Testing Model San Antonio </vt:lpstr>
      <vt:lpstr>San Antonio Forecasting</vt:lpstr>
      <vt:lpstr>San Antonio Forecasting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718 Final Project</dc:title>
  <dc:creator>Brandon Bergstrom</dc:creator>
  <cp:lastModifiedBy>Michael Farrell</cp:lastModifiedBy>
  <cp:revision>101</cp:revision>
  <dcterms:created xsi:type="dcterms:W3CDTF">2021-11-03T23:49:06Z</dcterms:created>
  <dcterms:modified xsi:type="dcterms:W3CDTF">2022-03-28T03:22:43Z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0x0101008EBB9154A1C10647AE30D8FB18779949</vt:lpwstr>
  </property>
</Properties>
</file>